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3" r:id="rId4"/>
    <p:sldId id="265" r:id="rId5"/>
    <p:sldId id="257" r:id="rId6"/>
    <p:sldId id="266" r:id="rId7"/>
    <p:sldId id="276" r:id="rId8"/>
    <p:sldId id="261" r:id="rId9"/>
    <p:sldId id="267" r:id="rId10"/>
    <p:sldId id="268" r:id="rId11"/>
    <p:sldId id="272" r:id="rId12"/>
    <p:sldId id="259" r:id="rId13"/>
    <p:sldId id="277" r:id="rId14"/>
    <p:sldId id="271" r:id="rId15"/>
    <p:sldId id="278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80174-EE50-4550-94C5-E43E3D23233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A509-F7B9-4B5E-9535-D818D5341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B804-98DB-41E5-9840-F5C10CAF2490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EE115-5F46-41FB-A3D7-237D39BEB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B17C-D8BF-499A-B9B9-934520F233D0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360E-3C93-4330-AF97-0B178B36B730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120E-7EBA-4533-A0D1-FB1CC6E10F6D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6057-FAF2-47CC-A147-19E5BDA560FD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0950-0C9D-4E1E-AA65-45D7C4C72C58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686A-0E58-4E43-8BE3-5FDDFFC588FF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B92A-0D9B-4D5E-A3A7-A87324CCEB03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324F-0287-4400-A158-D0292A12516B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A560-1163-4C64-BC65-B5AA6C5EF989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1E9-5E57-4B73-8D6A-1DCB8743F0DB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94D-FDB7-4E87-A53E-D7CAFFE8F1ED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625C8D-4908-45FD-B9C3-61CC4B2B94BA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1FEF15-B748-40F2-808E-335FB94B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Sungwook Moon, Ahmed Helmy</a:t>
            </a:r>
          </a:p>
          <a:p>
            <a:endParaRPr lang="en-US" b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Testbeds</a:t>
            </a:r>
            <a:r>
              <a:rPr lang="en-US" dirty="0" smtClean="0"/>
              <a:t> with an Attitude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Bell MT" pitchFamily="18" charset="0"/>
                <a:cs typeface="Arial" pitchFamily="34" charset="0"/>
              </a:rPr>
              <a:t>Thanks to all the NOMAD group members for their great helps 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latin typeface="Bell MT" pitchFamily="18" charset="0"/>
                <a:cs typeface="Arial" pitchFamily="34" charset="0"/>
              </a:rPr>
              <a:t>(U. Kumar, Y. Wang, G. </a:t>
            </a:r>
            <a:r>
              <a:rPr lang="en-US" sz="1600" dirty="0" err="1" smtClean="0">
                <a:solidFill>
                  <a:srgbClr val="00B050"/>
                </a:solidFill>
                <a:latin typeface="Bell MT" pitchFamily="18" charset="0"/>
                <a:cs typeface="Arial" pitchFamily="34" charset="0"/>
              </a:rPr>
              <a:t>Thakur</a:t>
            </a:r>
            <a:r>
              <a:rPr lang="en-US" sz="1600" dirty="0" smtClean="0">
                <a:solidFill>
                  <a:srgbClr val="00B050"/>
                </a:solidFill>
                <a:latin typeface="Bell MT" pitchFamily="18" charset="0"/>
                <a:cs typeface="Arial" pitchFamily="34" charset="0"/>
              </a:rPr>
              <a:t>,  J. Kim and S. </a:t>
            </a:r>
            <a:r>
              <a:rPr lang="en-US" sz="1600" dirty="0" err="1" smtClean="0">
                <a:solidFill>
                  <a:srgbClr val="00B050"/>
                </a:solidFill>
                <a:latin typeface="Bell MT" pitchFamily="18" charset="0"/>
                <a:cs typeface="Arial" pitchFamily="34" charset="0"/>
              </a:rPr>
              <a:t>Mogahaddam</a:t>
            </a:r>
            <a:r>
              <a:rPr lang="en-US" sz="1600" dirty="0" smtClean="0">
                <a:solidFill>
                  <a:srgbClr val="00B050"/>
                </a:solidFill>
                <a:latin typeface="Bell MT" pitchFamily="18" charset="0"/>
                <a:cs typeface="Arial" pitchFamily="34" charset="0"/>
              </a:rPr>
              <a:t>)</a:t>
            </a:r>
            <a:endParaRPr lang="en-US" sz="1600" dirty="0">
              <a:solidFill>
                <a:srgbClr val="00B050"/>
              </a:solidFill>
              <a:latin typeface="Bell MT" pitchFamily="18" charset="0"/>
              <a:cs typeface="Arial" pitchFamily="34" charset="0"/>
            </a:endParaRPr>
          </a:p>
        </p:txBody>
      </p:sp>
      <p:pic>
        <p:nvPicPr>
          <p:cNvPr id="5" name="Picture 2600" descr="network-lab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276600"/>
            <a:ext cx="990600" cy="93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3276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71600" y="3886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{</a:t>
            </a:r>
            <a:r>
              <a:rPr lang="en-US" dirty="0" err="1" smtClean="0">
                <a:solidFill>
                  <a:srgbClr val="0070C0"/>
                </a:solidFill>
              </a:rPr>
              <a:t>smoon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helmy</a:t>
            </a:r>
            <a:r>
              <a:rPr lang="en-US" dirty="0" smtClean="0">
                <a:solidFill>
                  <a:srgbClr val="0070C0"/>
                </a:solidFill>
              </a:rPr>
              <a:t>}@</a:t>
            </a:r>
            <a:r>
              <a:rPr lang="en-US" dirty="0" err="1" smtClean="0">
                <a:solidFill>
                  <a:srgbClr val="0070C0"/>
                </a:solidFill>
              </a:rPr>
              <a:t>cise.ufl.edu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http://nile.cise.ufl.edu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27" descr="UFsignatur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223804"/>
            <a:ext cx="2209800" cy="4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Robot controller (Nokia N810) controls the movement of an iRobot via Bluetooth (virtual serial port) based on the information about nearby friends and enemies.</a:t>
            </a:r>
          </a:p>
          <a:p>
            <a:r>
              <a:rPr lang="en-US" dirty="0" smtClean="0"/>
              <a:t>Identity of mobile devices is defined by MAC address of Bluetooth in each device.</a:t>
            </a:r>
          </a:p>
          <a:p>
            <a:r>
              <a:rPr lang="en-US" dirty="0" smtClean="0"/>
              <a:t>Robot controller finds nearby friends and enemies by scanning Bluetooth devices.</a:t>
            </a:r>
          </a:p>
          <a:p>
            <a:r>
              <a:rPr lang="en-US" dirty="0" smtClean="0"/>
              <a:t>Robot controller controls the speed, distance and turn angle of the iRobot based on its personality profile.</a:t>
            </a:r>
          </a:p>
          <a:p>
            <a:r>
              <a:rPr lang="en-US" dirty="0" smtClean="0"/>
              <a:t>Friends or enemies can appear/disappear by turning on/off Bluetooth visibility of mobile devices they have instead of getting close/away in the demo environment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used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38200" y="1828800"/>
            <a:ext cx="7696200" cy="4343400"/>
            <a:chOff x="17166430" y="20983575"/>
            <a:chExt cx="8465345" cy="5457825"/>
          </a:xfrm>
        </p:grpSpPr>
        <p:pic>
          <p:nvPicPr>
            <p:cNvPr id="28" name="Picture 87" descr="IMG_420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66430" y="20983575"/>
              <a:ext cx="2721769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916900" y="22318388"/>
              <a:ext cx="1952625" cy="154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02800" y="25212675"/>
              <a:ext cx="1857449" cy="1228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31" name="Cloud Callout 30"/>
            <p:cNvSpPr/>
            <p:nvPr/>
          </p:nvSpPr>
          <p:spPr bwMode="auto">
            <a:xfrm>
              <a:off x="23374350" y="23231475"/>
              <a:ext cx="2257425" cy="515362"/>
            </a:xfrm>
            <a:prstGeom prst="cloudCallout">
              <a:avLst>
                <a:gd name="adj1" fmla="val -67901"/>
                <a:gd name="adj2" fmla="val -3294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600" dirty="0"/>
                <a:t>Nokia N810</a:t>
              </a:r>
            </a:p>
          </p:txBody>
        </p:sp>
        <p:sp>
          <p:nvSpPr>
            <p:cNvPr id="32" name="Cloud Callout 31"/>
            <p:cNvSpPr/>
            <p:nvPr/>
          </p:nvSpPr>
          <p:spPr bwMode="auto">
            <a:xfrm>
              <a:off x="20116800" y="24755475"/>
              <a:ext cx="1924050" cy="515362"/>
            </a:xfrm>
            <a:prstGeom prst="cloudCallout">
              <a:avLst>
                <a:gd name="adj1" fmla="val 74554"/>
                <a:gd name="adj2" fmla="val 7555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600" dirty="0"/>
                <a:t>HP iPAQ</a:t>
              </a:r>
            </a:p>
          </p:txBody>
        </p:sp>
        <p:sp>
          <p:nvSpPr>
            <p:cNvPr id="33" name="Cloud Callout 32"/>
            <p:cNvSpPr/>
            <p:nvPr/>
          </p:nvSpPr>
          <p:spPr bwMode="auto">
            <a:xfrm>
              <a:off x="20459700" y="21088350"/>
              <a:ext cx="2543175" cy="890171"/>
            </a:xfrm>
            <a:prstGeom prst="cloudCallout">
              <a:avLst>
                <a:gd name="adj1" fmla="val -67541"/>
                <a:gd name="adj2" fmla="val 1139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600" dirty="0"/>
                <a:t>iRobot Create w/ N810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scenario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Behavioral profile upon discovering friends/enemies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friends and enemies</a:t>
            </a:r>
          </a:p>
          <a:p>
            <a:pPr lvl="2"/>
            <a:r>
              <a:rPr lang="en-US" dirty="0" smtClean="0"/>
              <a:t>Search for friends.</a:t>
            </a:r>
          </a:p>
          <a:p>
            <a:pPr lvl="2"/>
            <a:r>
              <a:rPr lang="en-US" dirty="0" smtClean="0"/>
              <a:t>Turn by 90 degree and go forward fast.</a:t>
            </a:r>
          </a:p>
          <a:p>
            <a:pPr lvl="1"/>
            <a:r>
              <a:rPr lang="en-US" dirty="0" smtClean="0"/>
              <a:t>One friend</a:t>
            </a:r>
          </a:p>
          <a:p>
            <a:pPr lvl="2"/>
            <a:r>
              <a:rPr lang="en-US" dirty="0" smtClean="0"/>
              <a:t>Slow down as more friends may be in close proximity.</a:t>
            </a:r>
          </a:p>
          <a:p>
            <a:pPr lvl="2"/>
            <a:r>
              <a:rPr lang="en-US" dirty="0" smtClean="0"/>
              <a:t>Go forward slowly.</a:t>
            </a:r>
          </a:p>
          <a:p>
            <a:pPr lvl="1"/>
            <a:r>
              <a:rPr lang="en-US" dirty="0" smtClean="0"/>
              <a:t>Multiple friends</a:t>
            </a:r>
          </a:p>
          <a:p>
            <a:pPr lvl="2"/>
            <a:r>
              <a:rPr lang="en-US" dirty="0" smtClean="0"/>
              <a:t>Stay with friends community</a:t>
            </a:r>
          </a:p>
          <a:p>
            <a:pPr lvl="2"/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Number of enemies &gt; number of friends</a:t>
            </a:r>
          </a:p>
          <a:p>
            <a:pPr lvl="2"/>
            <a:r>
              <a:rPr lang="en-US" dirty="0" smtClean="0"/>
              <a:t>Move away from current location to avoid enemies</a:t>
            </a:r>
          </a:p>
          <a:p>
            <a:pPr lvl="2"/>
            <a:r>
              <a:rPr lang="en-US" dirty="0" smtClean="0"/>
              <a:t>Turn by 120 degree and go forward fast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1600200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8800" y="2819400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for friends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4953000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4953000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Slow down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0" y="2819400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away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5"/>
            <a:endCxn id="7" idx="1"/>
          </p:cNvCxnSpPr>
          <p:nvPr/>
        </p:nvCxnSpPr>
        <p:spPr>
          <a:xfrm rot="16200000" flipH="1">
            <a:off x="1596371" y="2531174"/>
            <a:ext cx="464858" cy="42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9" idx="5"/>
            <a:endCxn id="8" idx="3"/>
          </p:cNvCxnSpPr>
          <p:nvPr/>
        </p:nvCxnSpPr>
        <p:spPr>
          <a:xfrm rot="16200000" flipH="1">
            <a:off x="4876800" y="4051345"/>
            <a:ext cx="1588" cy="3624452"/>
          </a:xfrm>
          <a:prstGeom prst="curvedConnector3">
            <a:avLst>
              <a:gd name="adj1" fmla="val -11024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7200" y="5867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&gt; 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hape 26"/>
          <p:cNvCxnSpPr>
            <a:stCxn id="7" idx="2"/>
            <a:endCxn id="9" idx="2"/>
          </p:cNvCxnSpPr>
          <p:nvPr/>
        </p:nvCxnSpPr>
        <p:spPr>
          <a:xfrm rot="10800000" flipV="1">
            <a:off x="1828800" y="3352800"/>
            <a:ext cx="1588" cy="2133600"/>
          </a:xfrm>
          <a:prstGeom prst="curvedConnector3">
            <a:avLst>
              <a:gd name="adj1" fmla="val 520156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4191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= 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2234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F=0 E=0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1447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F: number of friends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E: number of enemies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urved Connector 34"/>
          <p:cNvCxnSpPr>
            <a:stCxn id="7" idx="0"/>
            <a:endCxn id="10" idx="0"/>
          </p:cNvCxnSpPr>
          <p:nvPr/>
        </p:nvCxnSpPr>
        <p:spPr>
          <a:xfrm rot="5400000" flipH="1" flipV="1">
            <a:off x="4876800" y="495300"/>
            <a:ext cx="1588" cy="4648200"/>
          </a:xfrm>
          <a:prstGeom prst="curvedConnector3">
            <a:avLst>
              <a:gd name="adj1" fmla="val 420347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19600" y="1828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 ≥ 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urved Connector 38"/>
          <p:cNvCxnSpPr>
            <a:stCxn id="10" idx="5"/>
            <a:endCxn id="8" idx="7"/>
          </p:cNvCxnSpPr>
          <p:nvPr/>
        </p:nvCxnSpPr>
        <p:spPr>
          <a:xfrm rot="5400000">
            <a:off x="7023145" y="4419600"/>
            <a:ext cx="1379258" cy="15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96200" y="4157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≥ 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urved Connector 42"/>
          <p:cNvCxnSpPr>
            <a:stCxn id="10" idx="3"/>
            <a:endCxn id="8" idx="1"/>
          </p:cNvCxnSpPr>
          <p:nvPr/>
        </p:nvCxnSpPr>
        <p:spPr>
          <a:xfrm rot="5400000">
            <a:off x="5999397" y="4419600"/>
            <a:ext cx="1379258" cy="1588"/>
          </a:xfrm>
          <a:prstGeom prst="curved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05600" y="4157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&lt; 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urved Connector 50"/>
          <p:cNvCxnSpPr>
            <a:stCxn id="10" idx="1"/>
            <a:endCxn id="7" idx="7"/>
          </p:cNvCxnSpPr>
          <p:nvPr/>
        </p:nvCxnSpPr>
        <p:spPr>
          <a:xfrm rot="16200000" flipV="1">
            <a:off x="4876800" y="1163403"/>
            <a:ext cx="1588" cy="3624452"/>
          </a:xfrm>
          <a:prstGeom prst="curvedConnector3">
            <a:avLst>
              <a:gd name="adj1" fmla="val 250013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67200" y="2590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F=0, E=0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urved Connector 62"/>
          <p:cNvCxnSpPr>
            <a:stCxn id="8" idx="2"/>
            <a:endCxn id="9" idx="6"/>
          </p:cNvCxnSpPr>
          <p:nvPr/>
        </p:nvCxnSpPr>
        <p:spPr>
          <a:xfrm rot="10800000">
            <a:off x="3276600" y="5486400"/>
            <a:ext cx="3200400" cy="1588"/>
          </a:xfrm>
          <a:prstGeom prst="curvedConnector3">
            <a:avLst>
              <a:gd name="adj1" fmla="val 511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67200" y="5181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= 1, F ≥ 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urved Connector 67"/>
          <p:cNvCxnSpPr>
            <a:stCxn id="9" idx="1"/>
          </p:cNvCxnSpPr>
          <p:nvPr/>
        </p:nvCxnSpPr>
        <p:spPr>
          <a:xfrm rot="16200000" flipV="1">
            <a:off x="1304250" y="4372653"/>
            <a:ext cx="1451629" cy="21524"/>
          </a:xfrm>
          <a:prstGeom prst="curvedConnector3">
            <a:avLst>
              <a:gd name="adj1" fmla="val 508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47800" y="4191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= 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4495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 &lt; 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Curved Connector 84"/>
          <p:cNvCxnSpPr>
            <a:stCxn id="9" idx="7"/>
            <a:endCxn id="10" idx="3"/>
          </p:cNvCxnSpPr>
          <p:nvPr/>
        </p:nvCxnSpPr>
        <p:spPr>
          <a:xfrm rot="5400000" flipH="1" flipV="1">
            <a:off x="4187171" y="2607374"/>
            <a:ext cx="1379258" cy="3624452"/>
          </a:xfrm>
          <a:prstGeom prst="curvedConnector3">
            <a:avLst>
              <a:gd name="adj1" fmla="val 429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/>
          <p:cNvCxnSpPr>
            <a:stCxn id="10" idx="2"/>
            <a:endCxn id="9" idx="0"/>
          </p:cNvCxnSpPr>
          <p:nvPr/>
        </p:nvCxnSpPr>
        <p:spPr>
          <a:xfrm rot="10800000" flipV="1">
            <a:off x="2552700" y="3352800"/>
            <a:ext cx="3924300" cy="16002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343400" y="35476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F=1, F ≥ 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scenario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are the same as scenario 1.</a:t>
            </a:r>
          </a:p>
          <a:p>
            <a:r>
              <a:rPr lang="en-US" dirty="0" smtClean="0"/>
              <a:t>There are two teams</a:t>
            </a:r>
          </a:p>
          <a:p>
            <a:pPr lvl="1"/>
            <a:r>
              <a:rPr lang="en-US" dirty="0" smtClean="0"/>
              <a:t>Team Blue</a:t>
            </a:r>
          </a:p>
          <a:p>
            <a:pPr lvl="2"/>
            <a:r>
              <a:rPr lang="en-US" dirty="0" smtClean="0"/>
              <a:t>Nokia N810 controlling the iRobot Blue</a:t>
            </a:r>
          </a:p>
          <a:p>
            <a:pPr lvl="2"/>
            <a:r>
              <a:rPr lang="en-US" dirty="0" smtClean="0"/>
              <a:t>HP iPAQ &amp; Nokia N810s with Team Blue marks</a:t>
            </a:r>
          </a:p>
          <a:p>
            <a:pPr lvl="1"/>
            <a:r>
              <a:rPr lang="en-US" dirty="0" smtClean="0"/>
              <a:t>Team Red</a:t>
            </a:r>
          </a:p>
          <a:p>
            <a:pPr lvl="2"/>
            <a:r>
              <a:rPr lang="en-US" dirty="0" smtClean="0"/>
              <a:t>Nokia N810 controlling the iRobot Red</a:t>
            </a:r>
          </a:p>
          <a:p>
            <a:pPr lvl="2"/>
            <a:r>
              <a:rPr lang="en-US" dirty="0" smtClean="0"/>
              <a:t>Nokia N810s and N800s with Team Red marks</a:t>
            </a:r>
          </a:p>
          <a:p>
            <a:r>
              <a:rPr lang="en-US" dirty="0" smtClean="0"/>
              <a:t>Same team members are friends among them.</a:t>
            </a:r>
          </a:p>
          <a:p>
            <a:r>
              <a:rPr lang="en-US" dirty="0" smtClean="0"/>
              <a:t>Other team members are enemies to each other.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057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main components of this testbed.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first consists of a </a:t>
            </a:r>
            <a:r>
              <a:rPr lang="en-US" b="1" dirty="0" smtClean="0"/>
              <a:t>network of robots</a:t>
            </a:r>
            <a:r>
              <a:rPr lang="en-US" dirty="0" smtClean="0"/>
              <a:t> with personality-mimicking, human-encounter behaviors. The personality is build upon behavioral profiling of mobile users.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second integrates the </a:t>
            </a:r>
            <a:r>
              <a:rPr lang="en-US" dirty="0" err="1" smtClean="0"/>
              <a:t>testbed</a:t>
            </a:r>
            <a:r>
              <a:rPr lang="en-US" dirty="0" smtClean="0"/>
              <a:t> with the human society using </a:t>
            </a:r>
            <a:r>
              <a:rPr lang="en-US" b="1" dirty="0" smtClean="0"/>
              <a:t>participatory testing </a:t>
            </a:r>
            <a:r>
              <a:rPr lang="en-US" dirty="0" smtClean="0"/>
              <a:t>utilizing crowd sourcing.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Mobile Testbed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an Attitude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globe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998" y="3657600"/>
            <a:ext cx="4271002" cy="2438400"/>
          </a:xfrm>
          <a:prstGeom prst="rect">
            <a:avLst/>
          </a:prstGeom>
        </p:spPr>
      </p:pic>
      <p:pic>
        <p:nvPicPr>
          <p:cNvPr id="9" name="Picture 8" descr="WINT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657600"/>
            <a:ext cx="3276600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61692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IEEE </a:t>
            </a:r>
            <a:r>
              <a:rPr lang="en-US" sz="1400" dirty="0" err="1" smtClean="0"/>
              <a:t>GlobeCom</a:t>
            </a:r>
            <a:r>
              <a:rPr lang="en-US" sz="1400" dirty="0" smtClean="0"/>
              <a:t>, Dec 2010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1823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WINTECH, ACM </a:t>
            </a:r>
            <a:r>
              <a:rPr lang="en-US" sz="1400" dirty="0" err="1" smtClean="0"/>
              <a:t>MobiCom</a:t>
            </a:r>
            <a:r>
              <a:rPr lang="en-US" sz="1400" dirty="0" smtClean="0"/>
              <a:t>, Sep 2010</a:t>
            </a:r>
          </a:p>
          <a:p>
            <a:r>
              <a:rPr lang="en-US" sz="1400" dirty="0" smtClean="0"/>
              <a:t>* Runner-up, Best Demo Competition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</a:t>
            </a:r>
            <a:r>
              <a:rPr lang="en-US" dirty="0"/>
              <a:t>. Hsu, D. </a:t>
            </a:r>
            <a:r>
              <a:rPr lang="en-US" dirty="0" err="1"/>
              <a:t>Dutta</a:t>
            </a:r>
            <a:r>
              <a:rPr lang="en-US" dirty="0"/>
              <a:t> and A. </a:t>
            </a:r>
            <a:r>
              <a:rPr lang="en-US" dirty="0" err="1"/>
              <a:t>Helmy</a:t>
            </a:r>
            <a:r>
              <a:rPr lang="en-US" dirty="0"/>
              <a:t>, “Profile-Cast: Behavior-Aware Mobile Networking”, WCNC 2008.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P. De, A. </a:t>
            </a:r>
            <a:r>
              <a:rPr lang="en-US" dirty="0" err="1"/>
              <a:t>Raniwala</a:t>
            </a:r>
            <a:r>
              <a:rPr lang="en-US" dirty="0"/>
              <a:t>, S. Sharma and T. </a:t>
            </a:r>
            <a:r>
              <a:rPr lang="en-US" dirty="0" err="1"/>
              <a:t>Chiueh</a:t>
            </a:r>
            <a:r>
              <a:rPr lang="en-US" dirty="0"/>
              <a:t>, “</a:t>
            </a:r>
            <a:r>
              <a:rPr lang="en-US" dirty="0" err="1"/>
              <a:t>MiNT</a:t>
            </a:r>
            <a:r>
              <a:rPr lang="en-US" dirty="0"/>
              <a:t>: A Miniaturized Network </a:t>
            </a:r>
            <a:r>
              <a:rPr lang="en-US" dirty="0" err="1"/>
              <a:t>Testbed</a:t>
            </a:r>
            <a:r>
              <a:rPr lang="en-US" dirty="0"/>
              <a:t> for Mobile Wireless Network”, IEEE INFOCOM 2005.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J. Reich, V. </a:t>
            </a:r>
            <a:r>
              <a:rPr lang="en-US" dirty="0" err="1"/>
              <a:t>Mishra</a:t>
            </a:r>
            <a:r>
              <a:rPr lang="en-US" dirty="0"/>
              <a:t> and D. Rubenstein, “</a:t>
            </a:r>
            <a:r>
              <a:rPr lang="en-US" dirty="0" err="1"/>
              <a:t>Roomba</a:t>
            </a:r>
            <a:r>
              <a:rPr lang="en-US" dirty="0"/>
              <a:t> </a:t>
            </a:r>
            <a:r>
              <a:rPr lang="en-US" dirty="0" err="1"/>
              <a:t>MADNeT</a:t>
            </a:r>
            <a:r>
              <a:rPr lang="en-US" dirty="0"/>
              <a:t>: A Mobile Ad-hoc Delay Tolerant Network </a:t>
            </a:r>
            <a:r>
              <a:rPr lang="en-US" dirty="0" err="1"/>
              <a:t>Testbed</a:t>
            </a:r>
            <a:r>
              <a:rPr lang="en-US" dirty="0"/>
              <a:t>”, ACM MCCR, Jan 2008.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B. Walker, I. Vo, M. Beecher and M. Seligman, “A Demonstration of the </a:t>
            </a:r>
            <a:r>
              <a:rPr lang="en-US" dirty="0" err="1"/>
              <a:t>MeshTest</a:t>
            </a:r>
            <a:r>
              <a:rPr lang="en-US" dirty="0"/>
              <a:t> Wireless </a:t>
            </a:r>
            <a:r>
              <a:rPr lang="en-US" dirty="0" err="1"/>
              <a:t>Testbed</a:t>
            </a:r>
            <a:r>
              <a:rPr lang="en-US" dirty="0"/>
              <a:t> for DTN Research”, CHANTS workshop in ACM </a:t>
            </a:r>
            <a:r>
              <a:rPr lang="en-US" dirty="0" err="1"/>
              <a:t>MobiCom</a:t>
            </a:r>
            <a:r>
              <a:rPr lang="en-US" dirty="0"/>
              <a:t>, 2008.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S. Moon and A. </a:t>
            </a:r>
            <a:r>
              <a:rPr lang="en-US" dirty="0" err="1"/>
              <a:t>Helmy</a:t>
            </a:r>
            <a:r>
              <a:rPr lang="en-US" dirty="0"/>
              <a:t>, “Understanding Periodicity and Regularity of Nodal Encounters in Mobile Networks: A Spectral Analysis”, accepted for IEEE </a:t>
            </a:r>
            <a:r>
              <a:rPr lang="en-US" dirty="0" err="1"/>
              <a:t>GlobeCom</a:t>
            </a:r>
            <a:r>
              <a:rPr lang="en-US" dirty="0"/>
              <a:t>, Dec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W. Hsu, T. </a:t>
            </a:r>
            <a:r>
              <a:rPr lang="en-US" dirty="0" err="1"/>
              <a:t>Spyropoulos</a:t>
            </a:r>
            <a:r>
              <a:rPr lang="en-US" dirty="0"/>
              <a:t>, K. </a:t>
            </a:r>
            <a:r>
              <a:rPr lang="en-US" dirty="0" err="1"/>
              <a:t>Psounis</a:t>
            </a:r>
            <a:r>
              <a:rPr lang="en-US" dirty="0"/>
              <a:t> and A. </a:t>
            </a:r>
            <a:r>
              <a:rPr lang="en-US" dirty="0" err="1"/>
              <a:t>Helmy</a:t>
            </a:r>
            <a:r>
              <a:rPr lang="en-US" dirty="0"/>
              <a:t>, “Modeling Spatial and Temporal Dependencies of User Mobility in Wireless Mobile Networks”, IEEE/ACM Trans. on Networking, Vol. 17, No. 5, Oct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J. </a:t>
            </a:r>
            <a:r>
              <a:rPr lang="en-US" dirty="0" err="1"/>
              <a:t>Whitbeck</a:t>
            </a:r>
            <a:r>
              <a:rPr lang="en-US" dirty="0"/>
              <a:t>, M. </a:t>
            </a:r>
            <a:r>
              <a:rPr lang="en-US" dirty="0" err="1"/>
              <a:t>Amorim</a:t>
            </a:r>
            <a:r>
              <a:rPr lang="en-US" dirty="0"/>
              <a:t> and </a:t>
            </a:r>
            <a:r>
              <a:rPr lang="en-US" dirty="0" err="1"/>
              <a:t>Vania</a:t>
            </a:r>
            <a:r>
              <a:rPr lang="en-US" dirty="0"/>
              <a:t> Conan, “Plausible mobility: inferring movement from contact”, </a:t>
            </a:r>
            <a:r>
              <a:rPr lang="en-US" dirty="0" err="1"/>
              <a:t>MobiOpp</a:t>
            </a:r>
            <a:r>
              <a:rPr lang="en-US" dirty="0"/>
              <a:t> Feb 2010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P. </a:t>
            </a:r>
            <a:r>
              <a:rPr lang="en-US" dirty="0" err="1" smtClean="0"/>
              <a:t>Hui</a:t>
            </a:r>
            <a:r>
              <a:rPr lang="en-US" dirty="0" smtClean="0"/>
              <a:t>, J. </a:t>
            </a:r>
            <a:r>
              <a:rPr lang="en-US" dirty="0" err="1" smtClean="0"/>
              <a:t>Crowcroft</a:t>
            </a:r>
            <a:r>
              <a:rPr lang="en-US" dirty="0" smtClean="0"/>
              <a:t> and </a:t>
            </a:r>
            <a:r>
              <a:rPr lang="en-US" dirty="0" err="1" smtClean="0"/>
              <a:t>Eiko</a:t>
            </a:r>
            <a:r>
              <a:rPr lang="en-US" dirty="0" smtClean="0"/>
              <a:t> </a:t>
            </a:r>
            <a:r>
              <a:rPr lang="en-US" dirty="0" err="1" smtClean="0"/>
              <a:t>Yoneki</a:t>
            </a:r>
            <a:r>
              <a:rPr lang="en-US" dirty="0" smtClean="0"/>
              <a:t>, ”Bubble rap: social-based  forwarding in delay tolerant networks”, </a:t>
            </a:r>
            <a:r>
              <a:rPr lang="en-US" dirty="0" err="1" smtClean="0"/>
              <a:t>MobiHoc</a:t>
            </a:r>
            <a:r>
              <a:rPr lang="en-US" dirty="0" smtClean="0"/>
              <a:t>, 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E. M. Daly, M. </a:t>
            </a:r>
            <a:r>
              <a:rPr lang="en-US" dirty="0" err="1" smtClean="0"/>
              <a:t>Haahr</a:t>
            </a:r>
            <a:r>
              <a:rPr lang="en-US" dirty="0" smtClean="0"/>
              <a:t>, “Social network analysis for routing in disconnected delay-tolerant MANETs”, </a:t>
            </a:r>
            <a:r>
              <a:rPr lang="en-US" dirty="0" err="1" smtClean="0"/>
              <a:t>MobiHoc</a:t>
            </a:r>
            <a:r>
              <a:rPr lang="en-US" dirty="0" smtClean="0"/>
              <a:t> 2007.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S. Moon and A. Helmy, “Mobile </a:t>
            </a:r>
            <a:r>
              <a:rPr lang="en-US" dirty="0" err="1" smtClean="0"/>
              <a:t>Testbeds</a:t>
            </a:r>
            <a:r>
              <a:rPr lang="en-US" dirty="0" smtClean="0"/>
              <a:t> with an Attitude”, technical report, arXiv:1009.3567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mobile networks, their </a:t>
            </a:r>
            <a:r>
              <a:rPr lang="en-US" dirty="0"/>
              <a:t>protocols and </a:t>
            </a:r>
            <a:r>
              <a:rPr lang="en-US" dirty="0" smtClean="0"/>
              <a:t>services in a realistic testing environment.</a:t>
            </a:r>
          </a:p>
          <a:p>
            <a:r>
              <a:rPr lang="en-US" dirty="0" smtClean="0"/>
              <a:t>Examine performance of </a:t>
            </a:r>
            <a:r>
              <a:rPr lang="en-US" b="1" dirty="0" smtClean="0"/>
              <a:t>community </a:t>
            </a:r>
            <a:r>
              <a:rPr lang="en-US" dirty="0" smtClean="0"/>
              <a:t>based networking protocols</a:t>
            </a:r>
            <a:r>
              <a:rPr lang="en-US" b="1" dirty="0" smtClean="0"/>
              <a:t> </a:t>
            </a:r>
            <a:r>
              <a:rPr lang="en-US" dirty="0" smtClean="0"/>
              <a:t>[1][8][9] and mobility models [6][7] with realistic profiles</a:t>
            </a:r>
          </a:p>
          <a:p>
            <a:r>
              <a:rPr lang="en-US" dirty="0" smtClean="0"/>
              <a:t>Bridge the gap between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Controlled lab environment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Random crowd sourcing by voluntary humans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testbeds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propose novel, mobile </a:t>
            </a:r>
            <a:r>
              <a:rPr lang="en-US" dirty="0" err="1" smtClean="0"/>
              <a:t>testbeds</a:t>
            </a:r>
            <a:r>
              <a:rPr lang="en-US" dirty="0" smtClean="0"/>
              <a:t> with two main components.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first consists of a </a:t>
            </a:r>
            <a:r>
              <a:rPr lang="en-US" b="1" dirty="0" smtClean="0"/>
              <a:t>network of robots</a:t>
            </a:r>
            <a:r>
              <a:rPr lang="en-US" dirty="0" smtClean="0"/>
              <a:t> with personality-mimicking, human-encounter behaviors, which will be the focus of this demo. The personality is build upon behavioral profiling of mobile users.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second integrates the </a:t>
            </a:r>
            <a:r>
              <a:rPr lang="en-US" dirty="0" err="1" smtClean="0"/>
              <a:t>testbed</a:t>
            </a:r>
            <a:r>
              <a:rPr lang="en-US" dirty="0" smtClean="0"/>
              <a:t> with the human society using </a:t>
            </a:r>
            <a:r>
              <a:rPr lang="en-US" b="1" dirty="0" smtClean="0"/>
              <a:t>participatory testing </a:t>
            </a:r>
            <a:r>
              <a:rPr lang="en-US" dirty="0" smtClean="0"/>
              <a:t>utilizing crowd sourcing.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876800" y="1600200"/>
            <a:ext cx="4038600" cy="3200400"/>
          </a:xfrm>
          <a:prstGeom prst="wedgeEllipseCallout">
            <a:avLst>
              <a:gd name="adj1" fmla="val -53738"/>
              <a:gd name="adj2" fmla="val 739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Testbeds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testbed framework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6764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21336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itchFamily="18" charset="0"/>
              </a:rPr>
              <a:t>Personality profile examples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latin typeface="Georgia" pitchFamily="18" charset="0"/>
              </a:rPr>
              <a:t>Behavioral signature of location visiting preferences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latin typeface="Georgia" pitchFamily="18" charset="0"/>
              </a:rPr>
              <a:t>Regular/irregular/random Contact patterns with other mobile nodes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latin typeface="Georgia" pitchFamily="18" charset="0"/>
              </a:rPr>
              <a:t>Attraction to friendly community and repulsion to unfriendly community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2667000" cy="457200"/>
          </a:xfrm>
          <a:prstGeom prst="borderCallout1">
            <a:avLst>
              <a:gd name="adj1" fmla="val 50750"/>
              <a:gd name="adj2" fmla="val -904"/>
              <a:gd name="adj3" fmla="val -39500"/>
              <a:gd name="adj4" fmla="val -14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 profile to robots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286000" y="1653540"/>
          <a:ext cx="4634523" cy="4518660"/>
        </p:xfrm>
        <a:graphic>
          <a:graphicData uri="http://schemas.openxmlformats.org/presentationml/2006/ole">
            <p:oleObj spid="_x0000_s2049" r:id="rId3" imgW="6535563" imgH="685064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embedded personality on robots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Bridge the gap between controlled </a:t>
            </a:r>
            <a:r>
              <a:rPr lang="en-US" dirty="0" err="1" smtClean="0"/>
              <a:t>testbeds</a:t>
            </a:r>
            <a:r>
              <a:rPr lang="en-US" dirty="0" smtClean="0"/>
              <a:t> (fixed mobility) and uncontrolled </a:t>
            </a:r>
            <a:r>
              <a:rPr lang="en-US" dirty="0" err="1" smtClean="0"/>
              <a:t>testbeds</a:t>
            </a:r>
            <a:r>
              <a:rPr lang="en-US" dirty="0" smtClean="0"/>
              <a:t> (crowd sourcing) by using personality profiles on the robots.</a:t>
            </a:r>
          </a:p>
          <a:p>
            <a:r>
              <a:rPr lang="en-US" dirty="0" smtClean="0"/>
              <a:t>Realistic </a:t>
            </a:r>
            <a:r>
              <a:rPr lang="en-US" dirty="0"/>
              <a:t>testing </a:t>
            </a:r>
            <a:r>
              <a:rPr lang="en-US" dirty="0" smtClean="0"/>
              <a:t>environment for social/community/profile based networking protocols. </a:t>
            </a:r>
            <a:r>
              <a:rPr lang="en-US" sz="2100" dirty="0" smtClean="0"/>
              <a:t>[1][8][9]</a:t>
            </a:r>
          </a:p>
          <a:p>
            <a:r>
              <a:rPr lang="en-US" dirty="0" smtClean="0"/>
              <a:t>Scalable </a:t>
            </a:r>
            <a:r>
              <a:rPr lang="en-US" dirty="0" err="1"/>
              <a:t>testbed</a:t>
            </a:r>
            <a:r>
              <a:rPr lang="en-US" dirty="0"/>
              <a:t> through participatory testing, achieved by using human society as a </a:t>
            </a:r>
            <a:r>
              <a:rPr lang="en-US" dirty="0" smtClean="0"/>
              <a:t>crowd sourcing.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Personality based on profile case #1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Behavioral signature produced by applying SVD (Singular Vector Decomposition) to the location visiting preference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behavioral signature can be used in similarity calculation between nodes for message transfer.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33600" y="25908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              loc1 loc2 …………………. </a:t>
            </a:r>
            <a:r>
              <a:rPr lang="en-US" dirty="0" err="1" smtClean="0"/>
              <a:t>locN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day1     [ 0.5 ………………………..  0.2 ]</a:t>
            </a:r>
          </a:p>
          <a:p>
            <a:pPr>
              <a:buNone/>
            </a:pPr>
            <a:r>
              <a:rPr lang="en-US" dirty="0" smtClean="0"/>
              <a:t>day2     [    .     0.3     ………………        .   ]</a:t>
            </a:r>
          </a:p>
          <a:p>
            <a:pPr>
              <a:buNone/>
            </a:pPr>
            <a:r>
              <a:rPr lang="en-US" dirty="0" smtClean="0"/>
              <a:t>  …..    [        ………………………..    .   ]</a:t>
            </a:r>
          </a:p>
          <a:p>
            <a:pPr>
              <a:buNone/>
            </a:pPr>
            <a:r>
              <a:rPr lang="en-US" dirty="0" smtClean="0"/>
              <a:t>  …..    [        ………………………..    .   ]</a:t>
            </a:r>
          </a:p>
          <a:p>
            <a:pPr>
              <a:buNone/>
            </a:pPr>
            <a:r>
              <a:rPr lang="en-US" dirty="0" err="1" smtClean="0"/>
              <a:t>dayM</a:t>
            </a:r>
            <a:r>
              <a:rPr lang="en-US" dirty="0" smtClean="0"/>
              <a:t>    [ 0.4 ………………………..  0.1 ]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Personality based on profile case #2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153400" cy="1828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Node has different periodic encounter pattern with different nodes.</a:t>
            </a:r>
          </a:p>
          <a:p>
            <a:r>
              <a:rPr lang="en-US" dirty="0" smtClean="0"/>
              <a:t>Figure showing strong peak at frequency of 18 over 128 days indicates encounter pattern repeated in a weekly fashion. (18/128 = 7.xx) </a:t>
            </a:r>
            <a:r>
              <a:rPr lang="en-US" sz="2400" dirty="0" smtClean="0"/>
              <a:t>[</a:t>
            </a:r>
            <a:r>
              <a:rPr lang="en-US" sz="2400" i="1" dirty="0" smtClean="0"/>
              <a:t>5</a:t>
            </a:r>
            <a:r>
              <a:rPr lang="en-US" sz="2400" dirty="0" smtClean="0"/>
              <a:t>]</a:t>
            </a:r>
          </a:p>
        </p:txBody>
      </p:sp>
      <p:pic>
        <p:nvPicPr>
          <p:cNvPr id="4" name="Picture 3" descr="fft_daily_rare_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32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Personality based on profile case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F15-B748-40F2-808E-335FB94BE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Personalities have the following behavioral properties based on their encounter history. </a:t>
            </a:r>
            <a:r>
              <a:rPr lang="en-US" sz="2000" dirty="0" smtClean="0"/>
              <a:t>[7]</a:t>
            </a:r>
          </a:p>
          <a:p>
            <a:pPr lvl="1"/>
            <a:r>
              <a:rPr lang="en-US" dirty="0" smtClean="0"/>
              <a:t>Attraction: get closer to friends and friends community.</a:t>
            </a:r>
          </a:p>
          <a:p>
            <a:pPr lvl="1"/>
            <a:r>
              <a:rPr lang="en-US" dirty="0" smtClean="0"/>
              <a:t>Repulsion: get away from enemies.</a:t>
            </a:r>
          </a:p>
          <a:p>
            <a:pPr lvl="1"/>
            <a:r>
              <a:rPr lang="en-US" dirty="0" smtClean="0"/>
              <a:t>Draw: stay in current place.</a:t>
            </a:r>
          </a:p>
          <a:p>
            <a:r>
              <a:rPr lang="en-US" dirty="0" smtClean="0"/>
              <a:t>Our demo presentation shows this personality on </a:t>
            </a:r>
            <a:r>
              <a:rPr lang="en-US" dirty="0" err="1" smtClean="0"/>
              <a:t>iRobot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Accumulation of contact history takes long time; therefore, we hardcode profiles for demo purpose.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</TotalTime>
  <Words>1141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Equity</vt:lpstr>
      <vt:lpstr>Microsoft Office Visio Drawing</vt:lpstr>
      <vt:lpstr>Mobile Testbeds with an Attitude</vt:lpstr>
      <vt:lpstr>Motivation</vt:lpstr>
      <vt:lpstr>Mobile testbeds proposal</vt:lpstr>
      <vt:lpstr>Testbeds design</vt:lpstr>
      <vt:lpstr>Communication structure</vt:lpstr>
      <vt:lpstr>Advantages of embedded personality on robots</vt:lpstr>
      <vt:lpstr>Personality based on profile case #1</vt:lpstr>
      <vt:lpstr>Personality based on profile case #2</vt:lpstr>
      <vt:lpstr>Personality based on profile case #3</vt:lpstr>
      <vt:lpstr>Demo implementation</vt:lpstr>
      <vt:lpstr>Devices used</vt:lpstr>
      <vt:lpstr>Demo scenario 1</vt:lpstr>
      <vt:lpstr>State diagram</vt:lpstr>
      <vt:lpstr>Demo scenario 2</vt:lpstr>
      <vt:lpstr>Slide 15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Testbeds with an Attitude</dc:title>
  <dc:creator>Sungwook</dc:creator>
  <cp:lastModifiedBy> </cp:lastModifiedBy>
  <cp:revision>47</cp:revision>
  <dcterms:created xsi:type="dcterms:W3CDTF">2010-09-18T04:55:32Z</dcterms:created>
  <dcterms:modified xsi:type="dcterms:W3CDTF">2011-03-03T19:28:12Z</dcterms:modified>
</cp:coreProperties>
</file>